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260" r:id="rId3"/>
    <p:sldId id="263" r:id="rId4"/>
    <p:sldId id="258" r:id="rId5"/>
    <p:sldId id="261" r:id="rId6"/>
    <p:sldId id="264" r:id="rId7"/>
    <p:sldId id="266" r:id="rId8"/>
    <p:sldId id="267" r:id="rId9"/>
    <p:sldId id="268" r:id="rId10"/>
    <p:sldId id="269" r:id="rId11"/>
    <p:sldId id="262" r:id="rId12"/>
    <p:sldId id="265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3ED"/>
    <a:srgbClr val="0A0A0A"/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75B98-37C7-430F-97B0-23AF7B7B0D7F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245AB-0A2D-4216-BDE2-FA1552013F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81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84E80-9CB7-9D04-FE26-CB97E918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6D204-73C3-1A17-C0AF-26B057836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8A05A-405F-11D8-C1B4-409DC84A0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0788B-4C3B-E53D-7510-CF8208BCC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5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F425-E913-2AE0-B441-948FC44BF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44D31-C336-8C6B-A657-F0B51FE4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DEDF7-F708-8BB1-764A-750AD0C2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811AB-51B5-4C21-96EF-66726917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5F737-77DF-04F1-81CA-20AD1E69E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76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480B-D327-326F-7E36-7770186C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E5EE6-EA7D-55AE-9EE3-B10BA057A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4BCA7-DFCD-7DA5-D24B-92F432013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7A2A-8949-3AE7-15EB-552F1079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8A481-7DC2-9A6E-17FA-326529B4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5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B9DB8-52FF-1426-6E6B-A6902CC68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3CF832-45EF-297E-E94D-292FA9817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DBCA8-E619-ED7A-3240-4D8DFB084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2315C-FAF5-C176-DBA2-5C380DB0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FA622-7365-19B4-8EB8-3DC73D90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52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66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84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5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1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8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2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9CF0-5D19-6798-1BC0-386547AE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8BBF4-CF13-CEF9-0879-E133AAB5E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84AD0-8344-B6F1-4FBC-ACEC5D90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B50A2-2A82-F194-3A92-1D0DD0A3F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C4EAA-219F-C947-C023-BB2DC1A5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19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CBD1-2EC9-2A61-88FD-8364D568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06E4F-873C-3624-1988-0C0802A8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1CB18-A6BF-D4E2-078A-0A9D008D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14ECE-72FD-0260-A227-DEFEEDF2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37290-388F-21E5-215F-D4B069F2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60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6AC9-0158-658D-0D88-63EB18A9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724B4-AD7D-009A-EC31-7E76503E9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FE633-3014-004F-CEAD-DEF692DF1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56351-602A-62CF-5D55-6402C3AD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E919B-7E6C-2297-7581-0F11D6C3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1DFE2-13CC-2F38-8C16-B82C0EC9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17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B287-808A-0AB4-3ADC-09572038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A6E0E-AACF-CC57-814F-09D04976D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BB1AD-C4B5-8AF0-ECCA-F60E2D147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841E1-C389-9ABE-5BD7-7A24034FA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6E30C2-ADDD-D046-7D42-0F4909DE3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18137-9E48-AF52-E54C-9F9BF104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37B17-1C5D-F330-3695-5B8A761B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69001-7765-D78A-0E75-0D29CA24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50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82D9-3235-E2AF-E947-D0F3CFCF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96FD1-4E96-1621-04FA-42A7371E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CD236-CC7D-B3AA-0822-F15960C7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139D4-57C5-A55A-396C-4700FD96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48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5D97F-0E15-0883-FE5F-F9D3C798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78C8EE-BDDE-7AC7-9236-6D0ABE48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6871-B380-0EBA-4D22-9171C5AC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13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8FA1-AC09-A697-8E01-6FEA9B60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3FA69-F123-4216-97AE-C95F622CB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031D5-3151-5F71-2D3E-11461F72F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48F39-6BE1-2CF7-9843-E924385B0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09F24-EA3A-7F65-2263-773614CC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542C6-38C6-60C0-61D5-325C0C1F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155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F216-D170-9785-35AA-D5FB897B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8DFBA-BAE6-F26A-8E90-C45227142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377A2-4329-8780-0A92-F5E78546B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0B61C-34FD-D8A5-01AF-581256DEF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07940-BF4F-D677-E9A8-16D7C5D4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5F781-E528-CA8F-E4A3-FBE16F55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553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F47E79-05EC-807D-2F29-DE704F4A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986F1-D964-3AD9-7E1B-AD5D13FE5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53AEB-6872-D26C-DF08-318713390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17899-8507-4A75-929F-6EA154F4AFAA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D1191-3531-EC26-5CDB-E1DAE55CE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E5CA4-58C9-7E56-272D-77B63DC17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F65E5-C374-4E9B-9B83-B9524F329A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24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6209-BE4F-FC29-1109-19C900CEE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>
              <a:lnSpc>
                <a:spcPts val="5550"/>
              </a:lnSpc>
            </a:pPr>
            <a:r>
              <a:rPr lang="en-US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Introduction to Big Data and Data Analytics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3EB0C-6BD2-9999-4E0C-29A14B79EA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5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76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108969"/>
            <a:ext cx="565755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Disadvantages of Big Data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2077641"/>
            <a:ext cx="3496965" cy="2040037"/>
          </a:xfrm>
          <a:prstGeom prst="roundRect">
            <a:avLst>
              <a:gd name="adj" fmla="val 5976"/>
            </a:avLst>
          </a:prstGeom>
          <a:noFill/>
          <a:ln w="3048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36092" y="2077641"/>
            <a:ext cx="101600" cy="2040037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952103" y="2292053"/>
            <a:ext cx="299194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Privacy &amp; Security Concerns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952103" y="2996009"/>
            <a:ext cx="2991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Risks of unauthorized access, breaches, and misuse of personal info.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4347468" y="2077641"/>
            <a:ext cx="3496965" cy="2040037"/>
          </a:xfrm>
          <a:prstGeom prst="roundRect">
            <a:avLst>
              <a:gd name="adj" fmla="val 5976"/>
            </a:avLst>
          </a:prstGeom>
          <a:noFill/>
          <a:ln w="30480">
            <a:solidFill>
              <a:srgbClr val="E2C8B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322068" y="2077641"/>
            <a:ext cx="101600" cy="2040037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4638080" y="229205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Data Quality Issues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4638080" y="2700734"/>
            <a:ext cx="2991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Challenges in ensuring accuracy, reliability, and completeness.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8033444" y="2077641"/>
            <a:ext cx="3496965" cy="2040037"/>
          </a:xfrm>
          <a:prstGeom prst="roundRect">
            <a:avLst>
              <a:gd name="adj" fmla="val 5976"/>
            </a:avLst>
          </a:prstGeom>
          <a:noFill/>
          <a:ln w="30480">
            <a:solidFill>
              <a:srgbClr val="E2C8B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08044" y="2077641"/>
            <a:ext cx="101600" cy="2040037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8324057" y="229205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Technical Complexity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8324057" y="2700734"/>
            <a:ext cx="2991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Requires specialized skills and expertise for infrastructure and tools.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661492" y="4306689"/>
            <a:ext cx="5339953" cy="1442343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E2C8B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36092" y="4306689"/>
            <a:ext cx="101600" cy="1442343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7" name="Text 15"/>
          <p:cNvSpPr/>
          <p:nvPr/>
        </p:nvSpPr>
        <p:spPr>
          <a:xfrm>
            <a:off x="952104" y="4521101"/>
            <a:ext cx="257542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Regulatory Compliance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952103" y="4929783"/>
            <a:ext cx="48349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Challenges in meeting data protection laws</a:t>
            </a:r>
          </a:p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 like GDPR.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6190457" y="4306689"/>
            <a:ext cx="5339953" cy="1442343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E2C8B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165056" y="4306689"/>
            <a:ext cx="101600" cy="1442343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21" name="Text 19"/>
          <p:cNvSpPr/>
          <p:nvPr/>
        </p:nvSpPr>
        <p:spPr>
          <a:xfrm>
            <a:off x="6481069" y="4521101"/>
            <a:ext cx="334168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dirty="0">
                <a:solidFill>
                  <a:srgbClr val="2B2E3C"/>
                </a:solidFill>
                <a:ea typeface="Bitter Medium" pitchFamily="34" charset="-122"/>
                <a:cs typeface="Bitter Medium" pitchFamily="34" charset="-120"/>
              </a:rPr>
              <a:t>Cost &amp; Resource Intensiveness</a:t>
            </a:r>
            <a:endParaRPr lang="en-US" sz="2800" dirty="0"/>
          </a:p>
        </p:txBody>
      </p:sp>
      <p:sp>
        <p:nvSpPr>
          <p:cNvPr id="22" name="Text 20"/>
          <p:cNvSpPr/>
          <p:nvPr/>
        </p:nvSpPr>
        <p:spPr>
          <a:xfrm>
            <a:off x="6481068" y="4929783"/>
            <a:ext cx="48349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High costs for acquisition, storage, processing, and skilled staff.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712689"/>
            <a:ext cx="7696299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Characteristics of Big Data: The 6Vs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89769" y="1670050"/>
            <a:ext cx="510282" cy="589657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681361"/>
            <a:ext cx="567035" cy="5670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4767" y="184080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Velocity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1464767" y="2249488"/>
            <a:ext cx="451306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Speed of data generation, delivery, and analysis (e.g., 40,000 Google searches/sec).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6242347" y="1670050"/>
            <a:ext cx="510282" cy="589657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70" y="1681361"/>
            <a:ext cx="567035" cy="5670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17345" y="184080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Volume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7017345" y="2249488"/>
            <a:ext cx="451316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Huge amount of data generated daily, typically exceeding gigabytes (e.g., 328.77 million TB/day).</a:t>
            </a:r>
            <a:endParaRPr lang="en-US" sz="1458" dirty="0"/>
          </a:p>
        </p:txBody>
      </p:sp>
      <p:sp>
        <p:nvSpPr>
          <p:cNvPr id="11" name="Shape 7"/>
          <p:cNvSpPr/>
          <p:nvPr/>
        </p:nvSpPr>
        <p:spPr>
          <a:xfrm>
            <a:off x="689769" y="3315494"/>
            <a:ext cx="510282" cy="589657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3326805"/>
            <a:ext cx="567035" cy="56703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64767" y="34862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Variety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1464767" y="3894932"/>
            <a:ext cx="451306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in various formats: structured, unstructured, semi-structured (text, images, audio, video).</a:t>
            </a:r>
            <a:endParaRPr lang="en-US" sz="1458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070" y="3326805"/>
            <a:ext cx="567035" cy="56703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017345" y="34862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Veracity</a:t>
            </a:r>
            <a:endParaRPr lang="en-US" sz="1833" dirty="0"/>
          </a:p>
        </p:txBody>
      </p:sp>
      <p:sp>
        <p:nvSpPr>
          <p:cNvPr id="17" name="Text 11"/>
          <p:cNvSpPr/>
          <p:nvPr/>
        </p:nvSpPr>
        <p:spPr>
          <a:xfrm>
            <a:off x="7017345" y="3894932"/>
            <a:ext cx="451316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Consistency, accuracy, quality, and trustworthiness of data; requires cleaning.</a:t>
            </a:r>
            <a:endParaRPr lang="en-US" sz="1458" dirty="0"/>
          </a:p>
        </p:txBody>
      </p:sp>
      <p:sp>
        <p:nvSpPr>
          <p:cNvPr id="18" name="Shape 12"/>
          <p:cNvSpPr/>
          <p:nvPr/>
        </p:nvSpPr>
        <p:spPr>
          <a:xfrm>
            <a:off x="689769" y="4960937"/>
            <a:ext cx="510282" cy="589657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4972248"/>
            <a:ext cx="567035" cy="56703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464767" y="513169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Value</a:t>
            </a:r>
            <a:endParaRPr lang="en-US" sz="1833" dirty="0"/>
          </a:p>
        </p:txBody>
      </p:sp>
      <p:sp>
        <p:nvSpPr>
          <p:cNvPr id="21" name="Text 14"/>
          <p:cNvSpPr/>
          <p:nvPr/>
        </p:nvSpPr>
        <p:spPr>
          <a:xfrm>
            <a:off x="1464767" y="5540375"/>
            <a:ext cx="451306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value derived from data analysis; critical for insights.</a:t>
            </a:r>
            <a:endParaRPr lang="en-US" sz="1458" dirty="0"/>
          </a:p>
        </p:txBody>
      </p:sp>
      <p:sp>
        <p:nvSpPr>
          <p:cNvPr id="22" name="Shape 15"/>
          <p:cNvSpPr/>
          <p:nvPr/>
        </p:nvSpPr>
        <p:spPr>
          <a:xfrm>
            <a:off x="6242347" y="4960937"/>
            <a:ext cx="510282" cy="589657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70" y="4972248"/>
            <a:ext cx="567035" cy="567035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017345" y="513169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Variability</a:t>
            </a:r>
            <a:endParaRPr lang="en-US" sz="1833" dirty="0"/>
          </a:p>
        </p:txBody>
      </p:sp>
      <p:sp>
        <p:nvSpPr>
          <p:cNvPr id="25" name="Text 17"/>
          <p:cNvSpPr/>
          <p:nvPr/>
        </p:nvSpPr>
        <p:spPr>
          <a:xfrm>
            <a:off x="7017345" y="5540375"/>
            <a:ext cx="451316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Regularity and dependability of data stream structure despite unpredictability.</a:t>
            </a:r>
            <a:endParaRPr lang="en-US" sz="145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EE284-8443-87DD-F4F9-B7F72D60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5.3. Advantages and Disadvantages of Big Data: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0402D-AFE5-0746-38B6-B7115E800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74" y="1242446"/>
            <a:ext cx="6034195" cy="56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20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8F6B-79A2-FB85-1650-1E894CE1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Velocity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65AC739-539E-D049-2F46-9CB192C2C5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373" r="3373"/>
          <a:stretch/>
        </p:blipFill>
        <p:spPr>
          <a:xfrm>
            <a:off x="5315268" y="995363"/>
            <a:ext cx="617220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CE8D3-F012-21CA-FAA2-AA7C8C0C5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33880"/>
            <a:ext cx="3932237" cy="381158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Velocity refers to the speed at which data is generated, delivered, and analyzed. </a:t>
            </a:r>
            <a:br>
              <a:rPr lang="en-US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847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7A25F-88CD-2682-E20F-66A263E22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A39B-565B-D1D6-D3DD-FB5B2CF6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Volume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6598A-DF8D-EF17-822A-C3A95F476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33880"/>
            <a:ext cx="3932237" cy="381158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Every day a huge volume of data is generated as the number of people using online platforms has increased exponentially. Such a huge volume of data is considered Big Data.</a:t>
            </a:r>
            <a:r>
              <a:rPr lang="en-US" sz="3600" dirty="0"/>
              <a:t> </a:t>
            </a:r>
            <a:br>
              <a:rPr lang="en-US" sz="3600" dirty="0"/>
            </a:br>
            <a:endParaRPr lang="en-IN" sz="36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DFA38C-D8C0-5ECD-0F64-B746B3E634A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94980E-ADA2-8E1D-D60D-4A1DA09DA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96950"/>
            <a:ext cx="6169024" cy="499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91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C839D-72FA-8A1A-B37E-B884F6C2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3675-A7E5-F4AD-4554-DA320CE1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Variety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8D4C6-BA75-103C-811F-A385608B9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52237"/>
            <a:ext cx="3932237" cy="3811588"/>
          </a:xfrm>
        </p:spPr>
        <p:txBody>
          <a:bodyPr>
            <a:normAutofit fontScale="77500" lnSpcReduction="2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Big data encompasses data in various formats, including structured, unstructured, semi-structured, or highly complex structured data.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 These can range from simple numerical data to complex and diverse forms such as text, images, audio, videos, and so on.</a:t>
            </a:r>
            <a:r>
              <a:rPr lang="en-US" sz="3600" dirty="0"/>
              <a:t> </a:t>
            </a:r>
            <a:br>
              <a:rPr lang="en-US" sz="3600" dirty="0"/>
            </a:br>
            <a:endParaRPr lang="en-IN" sz="48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18316C-07D8-EADA-15B6-EA645222682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ED4F0-5F8D-7B18-45BE-49CB6D62A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09" y="0"/>
            <a:ext cx="6496957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40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A1AD0-3C45-CF73-7A34-C99BEB42C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31D7-502A-17D5-C8D7-8A271E11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Veracity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D492-4004-9220-452E-D729FBE88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52237"/>
            <a:ext cx="3932237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Veracity is a characteristic in Big Data related to consistency, accuracy, quality, and trustworthiness.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all data that undergoes processing holds value. 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297B6-E6B3-A862-8F16-FD8F2B9B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42" y="646065"/>
            <a:ext cx="613495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E3870-8C20-9E1E-FA0E-3109C60DE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D341-AC0B-B3F1-4793-5130880B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028" y="1209040"/>
            <a:ext cx="3932237" cy="1600200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r>
              <a:rPr lang="en-IN" b="1" dirty="0"/>
              <a:t>Value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723C3-455A-19E6-BF28-68357DDEE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52237"/>
            <a:ext cx="3932237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goal of big data analysis lies in extracting business value from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Hence, the business value derived from big data is perhaps its most critical characteristic. 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D8115-07AE-6C67-2FBF-BE41D8B6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14580"/>
            <a:ext cx="5077534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9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72B9C-B88C-F106-10EA-FE87C088C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65F0-2348-8323-A6B0-690383A4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508" y="1594175"/>
            <a:ext cx="3932237" cy="1600200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r>
              <a:rPr lang="en-IN" b="1" dirty="0"/>
              <a:t>Variability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B3C3E-42BE-7758-2700-3620D6DC1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52237"/>
            <a:ext cx="4961572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refers to establishing if the contextualizing structure of the data stream is regular and dependable even in conditions of extreme unpredictability. </a:t>
            </a:r>
            <a:br>
              <a:rPr lang="en-US" sz="2800" dirty="0"/>
            </a:b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99489-268B-65C3-CF28-D06DC44F3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993" y="1406517"/>
            <a:ext cx="375337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35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F80E4-24EA-C0FE-45F4-5D2E8422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EEC0-FE28-B8D4-E08F-30BC12EC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508" y="1594175"/>
            <a:ext cx="3932237" cy="1600200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r>
              <a:rPr lang="en-IN" b="1" dirty="0"/>
              <a:t>Big Data Analytics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A7F26-F549-6B34-FC50-D4BA11EAF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52237"/>
            <a:ext cx="4961572" cy="381158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Involves analyzing datasets to uncover insights, trends, and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Technologies commonly used in data analytics include statistical analysis software, data  visualization tools, and relational database  management systems (RDBMS).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4BB12-D074-AEBC-5556-37159664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94" y="1379100"/>
            <a:ext cx="4061812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9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B1D2D9-E5A0-A775-E043-001BF6E309B3}"/>
              </a:ext>
            </a:extLst>
          </p:cNvPr>
          <p:cNvSpPr txBox="1"/>
          <p:nvPr/>
        </p:nvSpPr>
        <p:spPr>
          <a:xfrm>
            <a:off x="792480" y="856179"/>
            <a:ext cx="107899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Key Concepts:</a:t>
            </a:r>
          </a:p>
          <a:p>
            <a:r>
              <a:rPr lang="en-US" sz="3200" dirty="0"/>
              <a:t>1. Introduction to Big Data</a:t>
            </a:r>
          </a:p>
          <a:p>
            <a:r>
              <a:rPr lang="en-US" sz="3200" dirty="0"/>
              <a:t>2. Types of Big Data</a:t>
            </a:r>
          </a:p>
          <a:p>
            <a:r>
              <a:rPr lang="en-US" sz="3200" dirty="0"/>
              <a:t>3. Advantages and Disadvantages of Big Data</a:t>
            </a:r>
          </a:p>
          <a:p>
            <a:r>
              <a:rPr lang="en-US" sz="3200" dirty="0"/>
              <a:t>4. Characteristics of Big Data</a:t>
            </a:r>
          </a:p>
          <a:p>
            <a:r>
              <a:rPr lang="en-US" sz="3200" dirty="0"/>
              <a:t>5. Big Data Analytics</a:t>
            </a:r>
          </a:p>
          <a:p>
            <a:r>
              <a:rPr lang="en-US" sz="3200" dirty="0"/>
              <a:t>6. Working on Big Data Analytics</a:t>
            </a:r>
          </a:p>
          <a:p>
            <a:r>
              <a:rPr lang="en-US" sz="3200" dirty="0"/>
              <a:t>7. Mining Data Streams</a:t>
            </a:r>
          </a:p>
          <a:p>
            <a:r>
              <a:rPr lang="en-US" sz="3200" dirty="0"/>
              <a:t>8. Future of Big Data Analytics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875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8B449-DFAC-7B76-4AD9-95186231D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E1F5-6859-B657-71CF-1169B991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Big Data Analytics</a:t>
            </a:r>
            <a:br>
              <a:rPr lang="en-US" dirty="0"/>
            </a:b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45080E-E089-AED0-2994-48F6BEC5C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60" y="1342866"/>
            <a:ext cx="11107420" cy="5301774"/>
          </a:xfrm>
        </p:spPr>
        <p:txBody>
          <a:bodyPr>
            <a:normAutofit/>
          </a:bodyPr>
          <a:lstStyle/>
          <a:p>
            <a:r>
              <a:rPr lang="en-US" dirty="0"/>
              <a:t>Big data analytics uses advanced analytic techniques against huge, diverse datasets that include </a:t>
            </a:r>
          </a:p>
          <a:p>
            <a:r>
              <a:rPr lang="en-US" dirty="0"/>
              <a:t>structured, </a:t>
            </a:r>
          </a:p>
          <a:p>
            <a:r>
              <a:rPr lang="en-US" dirty="0"/>
              <a:t>semi-structured, and </a:t>
            </a:r>
          </a:p>
          <a:p>
            <a:r>
              <a:rPr lang="en-US" dirty="0"/>
              <a:t>unstructured data, </a:t>
            </a:r>
          </a:p>
          <a:p>
            <a:r>
              <a:rPr lang="en-US" dirty="0"/>
              <a:t>from different sources, and </a:t>
            </a:r>
          </a:p>
          <a:p>
            <a:r>
              <a:rPr lang="en-US" dirty="0"/>
              <a:t>in various sizes from terabytes to zettabytes.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3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59924-252C-8C41-87DC-9FC32A48D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CC33-D0E7-F66C-B3E9-C2F631F1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Big Data Analytics</a:t>
            </a:r>
            <a:br>
              <a:rPr lang="en-US" dirty="0"/>
            </a:b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77FA66-B3DE-8A70-FFA8-4DA2DABB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60" y="1342866"/>
            <a:ext cx="11107420" cy="5301774"/>
          </a:xfrm>
        </p:spPr>
        <p:txBody>
          <a:bodyPr>
            <a:normAutofit/>
          </a:bodyPr>
          <a:lstStyle/>
          <a:p>
            <a:r>
              <a:rPr lang="en-US" dirty="0"/>
              <a:t>Big-Data Analytics encompasses the methodologies, tools, and practices involved in analyzing and managing data, covering tasks such as data collection, organization, and storage.</a:t>
            </a:r>
          </a:p>
          <a:p>
            <a:r>
              <a:rPr lang="en-US" dirty="0"/>
              <a:t>The primary objective of data analytics is to utilize statistical analysis and technological methods to uncover patterns and address challenges.</a:t>
            </a:r>
          </a:p>
          <a:p>
            <a:r>
              <a:rPr lang="en-US" dirty="0"/>
              <a:t> It provides valuable insights and forecasts that help businesses make informed decisions to improve their operations and outcomes. </a:t>
            </a:r>
          </a:p>
        </p:txBody>
      </p:sp>
    </p:spTree>
    <p:extLst>
      <p:ext uri="{BB962C8B-B14F-4D97-AF65-F5344CB8AC3E}">
        <p14:creationId xmlns:p14="http://schemas.microsoft.com/office/powerpoint/2010/main" val="1632741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13E06-93B2-9FA6-0903-FE4FF60F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4A1A-6100-DEAB-0A5D-94040637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Big Data Analytics</a:t>
            </a:r>
            <a:br>
              <a:rPr lang="en-US" dirty="0"/>
            </a:b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EED187-D595-3366-2D68-7B6929EE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60" y="1342866"/>
            <a:ext cx="11107420" cy="5301774"/>
          </a:xfrm>
        </p:spPr>
        <p:txBody>
          <a:bodyPr>
            <a:normAutofit/>
          </a:bodyPr>
          <a:lstStyle/>
          <a:p>
            <a:r>
              <a:rPr lang="en-US" dirty="0"/>
              <a:t>Some of the common types are: </a:t>
            </a:r>
          </a:p>
          <a:p>
            <a:r>
              <a:rPr lang="en-US" dirty="0"/>
              <a:t>Descriptive analytics, </a:t>
            </a:r>
          </a:p>
          <a:p>
            <a:r>
              <a:rPr lang="en-US" dirty="0"/>
              <a:t>Diagnostic analytics, </a:t>
            </a:r>
          </a:p>
          <a:p>
            <a:r>
              <a:rPr lang="en-US" dirty="0"/>
              <a:t>Predictive analytics, and </a:t>
            </a:r>
          </a:p>
          <a:p>
            <a:r>
              <a:rPr lang="en-US" dirty="0"/>
              <a:t>Prescriptive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1826210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4CD24-5862-ACA9-297B-709E52724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281CD5F-63D7-4AD1-59CF-1A79C02F5FCE}"/>
              </a:ext>
            </a:extLst>
          </p:cNvPr>
          <p:cNvSpPr/>
          <p:nvPr/>
        </p:nvSpPr>
        <p:spPr>
          <a:xfrm>
            <a:off x="661492" y="712689"/>
            <a:ext cx="7696299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Global Trends of Big Data</a:t>
            </a:r>
            <a:endParaRPr lang="en-US" sz="3708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7F799AE5-5B48-FB27-D2E9-46ACF8FDBC43}"/>
              </a:ext>
            </a:extLst>
          </p:cNvPr>
          <p:cNvSpPr/>
          <p:nvPr/>
        </p:nvSpPr>
        <p:spPr>
          <a:xfrm>
            <a:off x="689769" y="1670050"/>
            <a:ext cx="510282" cy="589657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DCB064F-6457-D362-4B12-40526B25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681361"/>
            <a:ext cx="567035" cy="567035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93C8AC3-2CB0-9876-F1FD-FAED07064C6E}"/>
              </a:ext>
            </a:extLst>
          </p:cNvPr>
          <p:cNvSpPr/>
          <p:nvPr/>
        </p:nvSpPr>
        <p:spPr>
          <a:xfrm>
            <a:off x="1464767" y="184080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IN" b="1" dirty="0"/>
              <a:t>Moore’s Law</a:t>
            </a:r>
            <a:r>
              <a:rPr lang="en-IN" dirty="0"/>
              <a:t>:</a:t>
            </a:r>
            <a:r>
              <a:rPr lang="en-IN" sz="2000" dirty="0"/>
              <a:t> </a:t>
            </a:r>
            <a:br>
              <a:rPr lang="en-IN" sz="2000" dirty="0"/>
            </a:br>
            <a:endParaRPr lang="en-US" sz="1833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5AF169C-12C8-C8E4-1F4C-40C179074A52}"/>
              </a:ext>
            </a:extLst>
          </p:cNvPr>
          <p:cNvSpPr/>
          <p:nvPr/>
        </p:nvSpPr>
        <p:spPr>
          <a:xfrm>
            <a:off x="1464767" y="2249488"/>
            <a:ext cx="451306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The exponential growth of computing power as per Moore's Law has enabled the handling and analysis of massive datasets, driving the evolution of Big</a:t>
            </a:r>
          </a:p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Data Analytics.</a:t>
            </a: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9C30028-5BEC-E51A-0209-A089FD555274}"/>
              </a:ext>
            </a:extLst>
          </p:cNvPr>
          <p:cNvSpPr/>
          <p:nvPr/>
        </p:nvSpPr>
        <p:spPr>
          <a:xfrm>
            <a:off x="6242347" y="1670050"/>
            <a:ext cx="510282" cy="589657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DC0C58C-0525-C870-4CB2-F1FB694DA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70" y="1681361"/>
            <a:ext cx="567035" cy="567035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90575AAB-9509-4226-CE59-34F75BE9AFFD}"/>
              </a:ext>
            </a:extLst>
          </p:cNvPr>
          <p:cNvSpPr/>
          <p:nvPr/>
        </p:nvSpPr>
        <p:spPr>
          <a:xfrm>
            <a:off x="7017345" y="184080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IN" b="1" dirty="0"/>
              <a:t>Mobile Computing</a:t>
            </a:r>
            <a:r>
              <a:rPr lang="en-IN" dirty="0"/>
              <a:t>: </a:t>
            </a:r>
            <a:br>
              <a:rPr lang="en-IN" sz="2000" dirty="0"/>
            </a:br>
            <a:endParaRPr lang="en-US" sz="1833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8425460F-5F98-2653-44EA-2FBCE9B20F74}"/>
              </a:ext>
            </a:extLst>
          </p:cNvPr>
          <p:cNvSpPr/>
          <p:nvPr/>
        </p:nvSpPr>
        <p:spPr>
          <a:xfrm>
            <a:off x="7017345" y="2249488"/>
            <a:ext cx="451316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With the widespread adoption of smartphones and mobile devices, access to vast amounts of data is now at our fingertips, enabling real-time connectivity and data collection from anywhere.</a:t>
            </a:r>
            <a:endParaRPr lang="en-US" sz="1600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6AF72450-9DA2-C7BB-1D8C-B78BEF5EA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4401643"/>
            <a:ext cx="567035" cy="567035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534D5ECE-D19C-0833-33B8-E6BAD7D8FD07}"/>
              </a:ext>
            </a:extLst>
          </p:cNvPr>
          <p:cNvSpPr/>
          <p:nvPr/>
        </p:nvSpPr>
        <p:spPr>
          <a:xfrm>
            <a:off x="1647647" y="438509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IN" b="1" dirty="0"/>
              <a:t>Social Networking</a:t>
            </a:r>
            <a:r>
              <a:rPr lang="en-IN" dirty="0"/>
              <a:t>:</a:t>
            </a:r>
            <a:r>
              <a:rPr lang="en-IN" sz="2000" dirty="0"/>
              <a:t> </a:t>
            </a:r>
            <a:br>
              <a:rPr lang="en-IN" sz="2000" dirty="0"/>
            </a:br>
            <a:endParaRPr lang="en-US" sz="1833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83ED6539-25E6-4192-1FF0-BB516DADA2BB}"/>
              </a:ext>
            </a:extLst>
          </p:cNvPr>
          <p:cNvSpPr/>
          <p:nvPr/>
        </p:nvSpPr>
        <p:spPr>
          <a:xfrm>
            <a:off x="1464498" y="4793774"/>
            <a:ext cx="451306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>
                <a:solidFill>
                  <a:srgbClr val="2B2E3C"/>
                </a:solidFill>
                <a:ea typeface="Open Sans" pitchFamily="34" charset="-122"/>
                <a:cs typeface="Open Sans" pitchFamily="34" charset="-120"/>
              </a:rPr>
              <a:t>Platforms such as Facebook, Foursquare, and Pinterest facilitate extensive networks of user-generated content, interactions, and data sharing, leading to the generation of massive datasets ripe for analysis.</a:t>
            </a:r>
            <a:endParaRPr lang="en-US" sz="160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D2B9B4B9-783C-3443-97FC-5ED764522205}"/>
              </a:ext>
            </a:extLst>
          </p:cNvPr>
          <p:cNvSpPr/>
          <p:nvPr/>
        </p:nvSpPr>
        <p:spPr>
          <a:xfrm>
            <a:off x="7230437" y="440164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IN" b="1" dirty="0"/>
              <a:t>Cloud Computing</a:t>
            </a:r>
            <a:r>
              <a:rPr lang="en-IN" dirty="0"/>
              <a:t>:</a:t>
            </a:r>
            <a:r>
              <a:rPr lang="en-IN" sz="2000" dirty="0"/>
              <a:t> </a:t>
            </a:r>
            <a:br>
              <a:rPr lang="en-IN" sz="2000" dirty="0"/>
            </a:br>
            <a:endParaRPr lang="en-US" sz="1833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5114B296-2C2C-1972-A40A-373E976DD438}"/>
              </a:ext>
            </a:extLst>
          </p:cNvPr>
          <p:cNvSpPr/>
          <p:nvPr/>
        </p:nvSpPr>
        <p:spPr>
          <a:xfrm>
            <a:off x="7219582" y="4793774"/>
            <a:ext cx="451316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/>
              <a:t>This paradigm shift in technology infrastructure allows organizations to access hardware and software resources remotely via the Internet on a pay-as-you-go basis, eliminating the need for extensive on-premises hardware and software investments. 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AC44C8-6010-CEAC-7180-733BE220C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682" y="4385092"/>
            <a:ext cx="566977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93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752277"/>
            <a:ext cx="663932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Working on Big Data Analytics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2004417"/>
            <a:ext cx="5363667" cy="189012"/>
          </a:xfrm>
          <a:prstGeom prst="roundRect">
            <a:avLst>
              <a:gd name="adj" fmla="val 42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50504" y="238244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1. Gather Data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850504" y="2791123"/>
            <a:ext cx="498564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 structured and unstructured data from diverse sources like cloud, mobile apps, IoT sensors.</a:t>
            </a:r>
            <a:endParaRPr lang="en-US" sz="1458" dirty="0"/>
          </a:p>
        </p:txBody>
      </p:sp>
      <p:sp>
        <p:nvSpPr>
          <p:cNvPr id="6" name="Shape 4"/>
          <p:cNvSpPr/>
          <p:nvPr/>
        </p:nvSpPr>
        <p:spPr>
          <a:xfrm>
            <a:off x="6166842" y="1720949"/>
            <a:ext cx="5363667" cy="189012"/>
          </a:xfrm>
          <a:prstGeom prst="roundRect">
            <a:avLst>
              <a:gd name="adj" fmla="val 42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355855" y="20989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2. Process Data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355854" y="2507655"/>
            <a:ext cx="498564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 data for accurate results using batch or stream processing.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661492" y="4010124"/>
            <a:ext cx="5363667" cy="189012"/>
          </a:xfrm>
          <a:prstGeom prst="roundRect">
            <a:avLst>
              <a:gd name="adj" fmla="val 42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50504" y="438814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3. Clean Data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850504" y="4796830"/>
            <a:ext cx="498564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data quality by correcting formatting and eliminating duplicates/irrelevant entries.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6166842" y="3726657"/>
            <a:ext cx="5363667" cy="189012"/>
          </a:xfrm>
          <a:prstGeom prst="roundRect">
            <a:avLst>
              <a:gd name="adj" fmla="val 4200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355855" y="410468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4. Analyze Data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6355854" y="4513362"/>
            <a:ext cx="498564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cleaned data into insights using advanced analytics processes.</a:t>
            </a:r>
            <a:endParaRPr lang="en-US" sz="1458" dirty="0"/>
          </a:p>
        </p:txBody>
      </p:sp>
      <p:sp>
        <p:nvSpPr>
          <p:cNvPr id="15" name="Text 13"/>
          <p:cNvSpPr/>
          <p:nvPr/>
        </p:nvSpPr>
        <p:spPr>
          <a:xfrm>
            <a:off x="661492" y="580330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Tools: Tableau, Apache Hadoop, Cassandra, MongoDB, SAS.</a:t>
            </a:r>
            <a:endParaRPr lang="en-US" sz="1458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99E80-00E7-270D-FA8A-999AE617B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7660-20D4-40E7-3551-EDAC225C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Using Orange Data Mining for Big Data Analytics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69597B-588C-3F56-1088-3E3F572BB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60" y="1342866"/>
            <a:ext cx="11107420" cy="530177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6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297932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Mining Data Streams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4361061"/>
            <a:ext cx="252442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 is a Data Stream?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661492" y="4845348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continuous, real-time flow of data from sources like sensors, satellite images, and web traffic.</a:t>
            </a:r>
            <a:endParaRPr lang="en-US" sz="1458" dirty="0"/>
          </a:p>
        </p:txBody>
      </p:sp>
      <p:sp>
        <p:nvSpPr>
          <p:cNvPr id="6" name="Text 3"/>
          <p:cNvSpPr/>
          <p:nvPr/>
        </p:nvSpPr>
        <p:spPr>
          <a:xfrm>
            <a:off x="6332934" y="4361061"/>
            <a:ext cx="329803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 is Mining Data Streams?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6332935" y="4845347"/>
            <a:ext cx="5203924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Extracting patterns and knowledge from real-time data flows without complete storage. Example: Analyzing website traffic spikes for election results.</a:t>
            </a:r>
            <a:endParaRPr lang="en-US" sz="1458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05087"/>
            <a:ext cx="6092627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of Big Data Analytics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3031828"/>
            <a:ext cx="3496965" cy="10160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4" name="Shape 2"/>
          <p:cNvSpPr/>
          <p:nvPr/>
        </p:nvSpPr>
        <p:spPr>
          <a:xfrm>
            <a:off x="2126407" y="2773759"/>
            <a:ext cx="567035" cy="567035"/>
          </a:xfrm>
          <a:prstGeom prst="roundRect">
            <a:avLst>
              <a:gd name="adj" fmla="val 134383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875904" y="352970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Real-Time Analytics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875903" y="3938389"/>
            <a:ext cx="30681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Instantaneous data processing for immediate insights and actions.</a:t>
            </a:r>
            <a:endParaRPr lang="en-US" sz="1458" dirty="0"/>
          </a:p>
        </p:txBody>
      </p:sp>
      <p:sp>
        <p:nvSpPr>
          <p:cNvPr id="7" name="Shape 5"/>
          <p:cNvSpPr/>
          <p:nvPr/>
        </p:nvSpPr>
        <p:spPr>
          <a:xfrm>
            <a:off x="4347468" y="3031828"/>
            <a:ext cx="3496965" cy="10160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8" name="Shape 6"/>
          <p:cNvSpPr/>
          <p:nvPr/>
        </p:nvSpPr>
        <p:spPr>
          <a:xfrm>
            <a:off x="5812383" y="2773759"/>
            <a:ext cx="567035" cy="567035"/>
          </a:xfrm>
          <a:prstGeom prst="roundRect">
            <a:avLst>
              <a:gd name="adj" fmla="val 134383"/>
            </a:avLst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4561880" y="3529707"/>
            <a:ext cx="306814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Advanced Predictive Models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4561880" y="4233664"/>
            <a:ext cx="30681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of sophisticated ML/AI for precise trend forecasting.</a:t>
            </a: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8033444" y="3031828"/>
            <a:ext cx="3496965" cy="101600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2" name="Shape 10"/>
          <p:cNvSpPr/>
          <p:nvPr/>
        </p:nvSpPr>
        <p:spPr>
          <a:xfrm>
            <a:off x="9498360" y="2773759"/>
            <a:ext cx="567035" cy="567035"/>
          </a:xfrm>
          <a:prstGeom prst="roundRect">
            <a:avLst>
              <a:gd name="adj" fmla="val 134383"/>
            </a:avLst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8247856" y="352970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Quantum Computing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8247856" y="3938389"/>
            <a:ext cx="30681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Revolutionary processing power to solve complex problems faster.</a:t>
            </a:r>
            <a:endParaRPr lang="en-US" sz="14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B972-C5BD-0558-56FD-5AB589074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385"/>
            <a:ext cx="10022840" cy="4351338"/>
          </a:xfrm>
        </p:spPr>
        <p:txBody>
          <a:bodyPr/>
          <a:lstStyle/>
          <a:p>
            <a:pPr algn="just"/>
            <a:r>
              <a:rPr lang="en-US" dirty="0"/>
              <a:t>Datasets that are easily comprehendible by people </a:t>
            </a:r>
          </a:p>
          <a:p>
            <a:pPr algn="just"/>
            <a:r>
              <a:rPr lang="en-US" dirty="0"/>
              <a:t>Easily accessible, informative, and actionable.</a:t>
            </a:r>
          </a:p>
          <a:p>
            <a:pPr algn="just"/>
            <a:r>
              <a:rPr lang="en-US" dirty="0"/>
              <a:t>Ideal for individuals and businesses to find useful information and make better choices in everyday tasks. </a:t>
            </a:r>
          </a:p>
          <a:p>
            <a:r>
              <a:rPr lang="en-US" dirty="0"/>
              <a:t>For example, a small store might track daily sales to decide what products to restock. </a:t>
            </a:r>
            <a:br>
              <a:rPr lang="en-US" dirty="0"/>
            </a:b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3E20E2-3059-9864-A40C-31BCE253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5.1. What is Small Data?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933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A2F5-1498-733D-20D0-CFA94BFF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5.1. What is Big Data?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C7F4D1-7727-01E4-AF59-EB6C1E72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60" y="1342866"/>
            <a:ext cx="10876280" cy="530177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Extremely large and complex datasets that regular computer programs and databases cannot handle. </a:t>
            </a:r>
          </a:p>
          <a:p>
            <a:pPr algn="just"/>
            <a:r>
              <a:rPr lang="en-US" dirty="0"/>
              <a:t>It comes from three main sources: </a:t>
            </a:r>
          </a:p>
          <a:p>
            <a:pPr marL="893763" algn="just">
              <a:buFont typeface="Wingdings" panose="05000000000000000000" pitchFamily="2" charset="2"/>
              <a:buChar char="§"/>
            </a:pPr>
            <a:r>
              <a:rPr lang="en-US" dirty="0"/>
              <a:t>transactional data (e.g., online purchases)</a:t>
            </a:r>
          </a:p>
          <a:p>
            <a:pPr marL="893763" algn="just">
              <a:buFont typeface="Wingdings" panose="05000000000000000000" pitchFamily="2" charset="2"/>
              <a:buChar char="§"/>
            </a:pPr>
            <a:r>
              <a:rPr lang="en-US" dirty="0"/>
              <a:t>machine data (e.g., sensor readings)</a:t>
            </a:r>
          </a:p>
          <a:p>
            <a:pPr marL="893763">
              <a:buFont typeface="Wingdings" panose="05000000000000000000" pitchFamily="2" charset="2"/>
              <a:buChar char="§"/>
            </a:pPr>
            <a:r>
              <a:rPr lang="en-US" dirty="0"/>
              <a:t>social data (e.g., social media posts)</a:t>
            </a:r>
            <a:endParaRPr lang="en-IN" dirty="0"/>
          </a:p>
          <a:p>
            <a:pPr marL="457200" indent="-457200"/>
            <a:r>
              <a:rPr lang="en-US" dirty="0"/>
              <a:t>Special tools and techniques are required.</a:t>
            </a:r>
          </a:p>
          <a:p>
            <a:pPr marL="457200" indent="-457200"/>
            <a:r>
              <a:rPr lang="en-US" dirty="0"/>
              <a:t>Help organizations find valuable insights hidden in the data, which lead to innovations and better decision-making. </a:t>
            </a:r>
          </a:p>
          <a:p>
            <a:pPr marL="457200" indent="-457200"/>
            <a:r>
              <a:rPr lang="en-US" dirty="0"/>
              <a:t>For example, companies like Amazon and Netflix use Big Data to recommend products or shows based on users’ past activities.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51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42C9-A5DD-18C5-C434-FBC067DC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Big Data</a:t>
            </a:r>
            <a:br>
              <a:rPr lang="en-US" dirty="0"/>
            </a:br>
            <a:endParaRPr lang="en-IN" dirty="0"/>
          </a:p>
        </p:txBody>
      </p:sp>
      <p:pic>
        <p:nvPicPr>
          <p:cNvPr id="2052" name="Picture 4" descr="The World of Big Data - GeeksforGeeks">
            <a:extLst>
              <a:ext uri="{FF2B5EF4-FFF2-40B4-BE49-F238E27FC236}">
                <a16:creationId xmlns:a16="http://schemas.microsoft.com/office/drawing/2014/main" id="{32D82B25-F760-FDA7-60B8-5118F63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7" y="1463675"/>
            <a:ext cx="812482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4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372F-6947-8210-4D04-7B90775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 Types of Big Data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3076" name="Picture 4" descr="Understanding the Types &amp; Characteristics of Big Data | T/DG Blog - Digital  Thoughts">
            <a:extLst>
              <a:ext uri="{FF2B5EF4-FFF2-40B4-BE49-F238E27FC236}">
                <a16:creationId xmlns:a16="http://schemas.microsoft.com/office/drawing/2014/main" id="{726DDF4C-03C9-FF72-64AB-F6C84DB1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58" y="1087278"/>
            <a:ext cx="7130683" cy="527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34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4656A-E0B8-4929-ABD5-BBB3E6EC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395"/>
            <a:ext cx="12192000" cy="415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1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92654-9CBE-72AD-C389-7A6AC1D2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0"/>
            <a:ext cx="12192000" cy="68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256606"/>
            <a:ext cx="5022949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Advantages of Big Data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2225278"/>
            <a:ext cx="3496965" cy="1744762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36092" y="2225278"/>
            <a:ext cx="101600" cy="174476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952104" y="2439690"/>
            <a:ext cx="298251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Enhanced Decision </a:t>
            </a:r>
          </a:p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Making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52103" y="3074452"/>
            <a:ext cx="2991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Data-driven decisions from large, diverse datasets.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347468" y="2225278"/>
            <a:ext cx="3496965" cy="1744762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E2C8B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322068" y="2225278"/>
            <a:ext cx="101600" cy="174476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4597995" y="2292052"/>
            <a:ext cx="299194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Improved Efficiency &amp; Productivity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4653241" y="2958206"/>
            <a:ext cx="32063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inefficiencies, streamline processes, optimize resources.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8033444" y="2225278"/>
            <a:ext cx="3496965" cy="1744762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E2C8B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08044" y="2225278"/>
            <a:ext cx="101600" cy="174476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8135044" y="2377480"/>
            <a:ext cx="2762845" cy="345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Better Customer Insights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8247955" y="2799675"/>
            <a:ext cx="2991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Deeper understanding of behavior, preferences, and needs.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661492" y="4159052"/>
            <a:ext cx="5339953" cy="1442343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E2C8B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36092" y="4159052"/>
            <a:ext cx="101600" cy="1442343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7" name="Text 15"/>
          <p:cNvSpPr/>
          <p:nvPr/>
        </p:nvSpPr>
        <p:spPr>
          <a:xfrm>
            <a:off x="952103" y="4373463"/>
            <a:ext cx="256669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Competitive Advantage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952103" y="4782145"/>
            <a:ext cx="48349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market trends, identify opportunities, stay ahead.</a:t>
            </a:r>
            <a:endParaRPr lang="en-US" dirty="0"/>
          </a:p>
        </p:txBody>
      </p:sp>
      <p:sp>
        <p:nvSpPr>
          <p:cNvPr id="19" name="Shape 17"/>
          <p:cNvSpPr/>
          <p:nvPr/>
        </p:nvSpPr>
        <p:spPr>
          <a:xfrm>
            <a:off x="6190457" y="4159052"/>
            <a:ext cx="5339953" cy="1442343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E2C8B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165056" y="4159052"/>
            <a:ext cx="101600" cy="1442343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21" name="Text 19"/>
          <p:cNvSpPr/>
          <p:nvPr/>
        </p:nvSpPr>
        <p:spPr>
          <a:xfrm>
            <a:off x="6481069" y="43734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Innovation &amp; Growth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6481068" y="4782146"/>
            <a:ext cx="48349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new products, services, and </a:t>
            </a:r>
          </a:p>
          <a:p>
            <a:pPr>
              <a:lnSpc>
                <a:spcPts val="2375"/>
              </a:lnSpc>
            </a:pPr>
            <a:r>
              <a:rPr lang="en-US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models.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201</TotalTime>
  <Words>1260</Words>
  <Application>Microsoft Office PowerPoint</Application>
  <PresentationFormat>Widescreen</PresentationFormat>
  <Paragraphs>141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Bitter Medium</vt:lpstr>
      <vt:lpstr>Calibri</vt:lpstr>
      <vt:lpstr>Calibri Light</vt:lpstr>
      <vt:lpstr>Open Sans</vt:lpstr>
      <vt:lpstr>Wingdings</vt:lpstr>
      <vt:lpstr>Office Theme</vt:lpstr>
      <vt:lpstr>Introduction to Big Data and Data Analytics</vt:lpstr>
      <vt:lpstr>PowerPoint Presentation</vt:lpstr>
      <vt:lpstr>5.1. What is Small Data?  </vt:lpstr>
      <vt:lpstr>5.1. What is Big Data?  </vt:lpstr>
      <vt:lpstr>Sources of Big Data </vt:lpstr>
      <vt:lpstr>5.2. Types of Big Data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5.3. Advantages and Disadvantages of Big Data:  </vt:lpstr>
      <vt:lpstr>Velocity  </vt:lpstr>
      <vt:lpstr>Volume  </vt:lpstr>
      <vt:lpstr>Variety    </vt:lpstr>
      <vt:lpstr>Veracity      </vt:lpstr>
      <vt:lpstr>    Value        </vt:lpstr>
      <vt:lpstr>    Variability          </vt:lpstr>
      <vt:lpstr>    Big Data Analytics          </vt:lpstr>
      <vt:lpstr>Big Data Analytics </vt:lpstr>
      <vt:lpstr>Big Data Analytics </vt:lpstr>
      <vt:lpstr>Big Data Analytics </vt:lpstr>
      <vt:lpstr>PowerPoint Presentation</vt:lpstr>
      <vt:lpstr>PowerPoint Presentation</vt:lpstr>
      <vt:lpstr>Using Orange Data Mining for Big Data Analytics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Jhankhana Koshti</dc:creator>
  <cp:lastModifiedBy>Jhankhana Koshti</cp:lastModifiedBy>
  <cp:revision>39</cp:revision>
  <dcterms:created xsi:type="dcterms:W3CDTF">2025-07-21T05:38:06Z</dcterms:created>
  <dcterms:modified xsi:type="dcterms:W3CDTF">2025-07-23T07:08:53Z</dcterms:modified>
</cp:coreProperties>
</file>